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Averag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46" Type="http://schemas.openxmlformats.org/officeDocument/2006/relationships/font" Target="fonts/Average-regular.fntdata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Ill do the introduction - Dawson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77bf15a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77bf15a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Spencer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06ef00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06ef00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Spencer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Spencer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977bf15a2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977bf15a2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 well-performing complete GPS receiver with a built-in 25 x 25 x 4mm ceramic antenna, which provides a strong satellite search capability</a:t>
            </a:r>
            <a:r>
              <a:rPr lang="en-GB" sz="1500">
                <a:solidFill>
                  <a:schemeClr val="dk1"/>
                </a:solidFill>
                <a:highlight>
                  <a:srgbClr val="202124"/>
                </a:highlight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977bf15a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977bf15a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Gives an idea of where you are “tilted” in space, you can calibrate it to a certain level. Maybe just a gyroscope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977bf15a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977bf15a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77bf15a2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77bf15a2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77bf15a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77bf15a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2fa10926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2fa10926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8d7bce5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8d7bce5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977bf15a2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977bf15a2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977bf15a2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977bf15a2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-All of us, robot does the big lifting (if we can get it to work)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-Dawson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2fa10926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2fa10926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Wifi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Omni directional - can get the same benefits without using up frequency bands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2fa10926c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92fa10926c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-Marissa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Spencer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5.jp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16.png"/><Relationship Id="rId5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8.jp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 Design Review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287225"/>
            <a:ext cx="35847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Track Tech: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Combined GPS and Intensity-based Alignment of Laser Devices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31" name="Google Shape;231;p17"/>
          <p:cNvSpPr txBox="1"/>
          <p:nvPr>
            <p:ph idx="1" type="subTitle"/>
          </p:nvPr>
        </p:nvSpPr>
        <p:spPr>
          <a:xfrm>
            <a:off x="5136225" y="4844625"/>
            <a:ext cx="45174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Dawson Burgess, Spencer Butler, Marissa Samayoa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451" y="11"/>
            <a:ext cx="1417274" cy="141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725" y="37"/>
            <a:ext cx="1417275" cy="1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203150"/>
            <a:ext cx="3428875" cy="94035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Conceptual Development </a:t>
            </a:r>
            <a:endParaRPr/>
          </a:p>
        </p:txBody>
      </p:sp>
      <p:sp>
        <p:nvSpPr>
          <p:cNvPr id="355" name="Google Shape;355;p26"/>
          <p:cNvSpPr txBox="1"/>
          <p:nvPr>
            <p:ph idx="1" type="body"/>
          </p:nvPr>
        </p:nvSpPr>
        <p:spPr>
          <a:xfrm>
            <a:off x="514525" y="1543325"/>
            <a:ext cx="4345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Currently, the existing code carries out the following tasks: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Scan for a signal using a spiral pattern.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When a valid signal is found, find the bounds of the signal area in X, Y, and R.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Set final </a:t>
            </a:r>
            <a:r>
              <a:rPr lang="en-GB" sz="1500"/>
              <a:t>position</a:t>
            </a:r>
            <a:r>
              <a:rPr lang="en-GB" sz="1500"/>
              <a:t> to location with highest input voltage.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Our designs will make use of this algorithm for fine adjustments and optimal signal strength.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7" name="Google Shape;3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47750" y="-12327635"/>
            <a:ext cx="20002499" cy="2667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Conceptual Development </a:t>
            </a:r>
            <a:endParaRPr/>
          </a:p>
        </p:txBody>
      </p:sp>
      <p:sp>
        <p:nvSpPr>
          <p:cNvPr id="363" name="Google Shape;363;p27"/>
          <p:cNvSpPr txBox="1"/>
          <p:nvPr>
            <p:ph idx="1" type="body"/>
          </p:nvPr>
        </p:nvSpPr>
        <p:spPr>
          <a:xfrm>
            <a:off x="391575" y="1599850"/>
            <a:ext cx="468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For this project the follow information is </a:t>
            </a:r>
            <a:r>
              <a:rPr lang="en-GB" sz="1600"/>
              <a:t>relevant: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Programming languages: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We will be using the Arduino C programming language, as it is what the boards will run.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This is C like in nature, with some small adjustments (loop and setup functions)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Environment: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The coding environment we will use is the Arduino IDE, which is pretty typical for any arduino project.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We will be using either the Arduino IDE or Visual Studio Code for I/O. </a:t>
            </a:r>
            <a:endParaRPr sz="1400"/>
          </a:p>
        </p:txBody>
      </p:sp>
      <p:sp>
        <p:nvSpPr>
          <p:cNvPr id="364" name="Google Shape;36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5" name="Google Shape;3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425" y="1599850"/>
            <a:ext cx="3668174" cy="24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Validation Plan</a:t>
            </a:r>
            <a:endParaRPr/>
          </a:p>
        </p:txBody>
      </p:sp>
      <p:sp>
        <p:nvSpPr>
          <p:cNvPr id="371" name="Google Shape;37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cxnSp>
        <p:nvCxnSpPr>
          <p:cNvPr id="372" name="Google Shape;372;p28"/>
          <p:cNvCxnSpPr/>
          <p:nvPr/>
        </p:nvCxnSpPr>
        <p:spPr>
          <a:xfrm flipH="1">
            <a:off x="773845" y="1933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8"/>
          <p:cNvCxnSpPr/>
          <p:nvPr/>
        </p:nvCxnSpPr>
        <p:spPr>
          <a:xfrm rot="10800000">
            <a:off x="773850" y="2527705"/>
            <a:ext cx="759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8"/>
          <p:cNvCxnSpPr/>
          <p:nvPr/>
        </p:nvCxnSpPr>
        <p:spPr>
          <a:xfrm rot="10800000">
            <a:off x="773850" y="3022440"/>
            <a:ext cx="759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8"/>
          <p:cNvCxnSpPr/>
          <p:nvPr/>
        </p:nvCxnSpPr>
        <p:spPr>
          <a:xfrm rot="10800000">
            <a:off x="773850" y="3517175"/>
            <a:ext cx="759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8"/>
          <p:cNvCxnSpPr/>
          <p:nvPr/>
        </p:nvCxnSpPr>
        <p:spPr>
          <a:xfrm rot="10800000">
            <a:off x="773850" y="4011910"/>
            <a:ext cx="759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8"/>
          <p:cNvCxnSpPr/>
          <p:nvPr/>
        </p:nvCxnSpPr>
        <p:spPr>
          <a:xfrm rot="10800000">
            <a:off x="773850" y="4506645"/>
            <a:ext cx="759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8"/>
          <p:cNvCxnSpPr/>
          <p:nvPr/>
        </p:nvCxnSpPr>
        <p:spPr>
          <a:xfrm flipH="1" rot="10800000">
            <a:off x="4572000" y="1498250"/>
            <a:ext cx="900" cy="3500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8"/>
          <p:cNvSpPr txBox="1"/>
          <p:nvPr/>
        </p:nvSpPr>
        <p:spPr>
          <a:xfrm>
            <a:off x="773850" y="1482363"/>
            <a:ext cx="2137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Requirement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7706275" y="1482375"/>
            <a:ext cx="630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1" name="Google Shape;381;p28"/>
          <p:cNvGrpSpPr/>
          <p:nvPr/>
        </p:nvGrpSpPr>
        <p:grpSpPr>
          <a:xfrm>
            <a:off x="773846" y="2078588"/>
            <a:ext cx="7596455" cy="403513"/>
            <a:chOff x="773846" y="2078588"/>
            <a:chExt cx="7596455" cy="403513"/>
          </a:xfrm>
        </p:grpSpPr>
        <p:sp>
          <p:nvSpPr>
            <p:cNvPr id="382" name="Google Shape;382;p28"/>
            <p:cNvSpPr txBox="1"/>
            <p:nvPr/>
          </p:nvSpPr>
          <p:spPr>
            <a:xfrm>
              <a:off x="773846" y="2078588"/>
              <a:ext cx="11364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Weight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28"/>
            <p:cNvSpPr txBox="1"/>
            <p:nvPr/>
          </p:nvSpPr>
          <p:spPr>
            <a:xfrm>
              <a:off x="6819901" y="2078600"/>
              <a:ext cx="15504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Weigh Devices, devices shall not exceed 10 lbs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28"/>
          <p:cNvGrpSpPr/>
          <p:nvPr/>
        </p:nvGrpSpPr>
        <p:grpSpPr>
          <a:xfrm>
            <a:off x="773850" y="2573323"/>
            <a:ext cx="7596296" cy="403500"/>
            <a:chOff x="773850" y="2594505"/>
            <a:chExt cx="7596296" cy="403500"/>
          </a:xfrm>
        </p:grpSpPr>
        <p:sp>
          <p:nvSpPr>
            <p:cNvPr id="385" name="Google Shape;385;p28"/>
            <p:cNvSpPr txBox="1"/>
            <p:nvPr/>
          </p:nvSpPr>
          <p:spPr>
            <a:xfrm>
              <a:off x="773850" y="2594505"/>
              <a:ext cx="18114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Code compiles and runs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6" name="Google Shape;386;p28"/>
            <p:cNvSpPr txBox="1"/>
            <p:nvPr/>
          </p:nvSpPr>
          <p:spPr>
            <a:xfrm>
              <a:off x="6232646" y="2594505"/>
              <a:ext cx="21375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Compile code and flash to board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" name="Google Shape;387;p28"/>
          <p:cNvGrpSpPr/>
          <p:nvPr/>
        </p:nvGrpSpPr>
        <p:grpSpPr>
          <a:xfrm>
            <a:off x="773846" y="3068057"/>
            <a:ext cx="7596300" cy="403500"/>
            <a:chOff x="773846" y="3062873"/>
            <a:chExt cx="7596300" cy="403500"/>
          </a:xfrm>
        </p:grpSpPr>
        <p:sp>
          <p:nvSpPr>
            <p:cNvPr id="388" name="Google Shape;388;p28"/>
            <p:cNvSpPr txBox="1"/>
            <p:nvPr/>
          </p:nvSpPr>
          <p:spPr>
            <a:xfrm>
              <a:off x="773846" y="3062873"/>
              <a:ext cx="18114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Connection at 6 feet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28"/>
            <p:cNvSpPr txBox="1"/>
            <p:nvPr/>
          </p:nvSpPr>
          <p:spPr>
            <a:xfrm>
              <a:off x="5436446" y="3062873"/>
              <a:ext cx="29337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Set devices 6 feet apart and run program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0" name="Google Shape;390;p28"/>
          <p:cNvGrpSpPr/>
          <p:nvPr/>
        </p:nvGrpSpPr>
        <p:grpSpPr>
          <a:xfrm>
            <a:off x="773846" y="3549553"/>
            <a:ext cx="7596300" cy="416740"/>
            <a:chOff x="773846" y="3549553"/>
            <a:chExt cx="7596300" cy="416740"/>
          </a:xfrm>
        </p:grpSpPr>
        <p:sp>
          <p:nvSpPr>
            <p:cNvPr id="391" name="Google Shape;391;p28"/>
            <p:cNvSpPr txBox="1"/>
            <p:nvPr/>
          </p:nvSpPr>
          <p:spPr>
            <a:xfrm>
              <a:off x="773846" y="3562793"/>
              <a:ext cx="18114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Connection from 45 degrees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5167046" y="3549553"/>
              <a:ext cx="32031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Rotate receiver 45 degrees off-axis and run program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773846" y="4057527"/>
            <a:ext cx="7596300" cy="403500"/>
            <a:chOff x="773846" y="4026333"/>
            <a:chExt cx="7596300" cy="403500"/>
          </a:xfrm>
        </p:grpSpPr>
        <p:sp>
          <p:nvSpPr>
            <p:cNvPr id="394" name="Google Shape;394;p28"/>
            <p:cNvSpPr txBox="1"/>
            <p:nvPr/>
          </p:nvSpPr>
          <p:spPr>
            <a:xfrm>
              <a:off x="773846" y="4026333"/>
              <a:ext cx="18114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Connection from 90 degrees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5167046" y="4026333"/>
              <a:ext cx="32031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Rotate receiver 90 degrees off-axis and run program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773846" y="4552263"/>
            <a:ext cx="7596300" cy="403500"/>
            <a:chOff x="773846" y="4552263"/>
            <a:chExt cx="7596300" cy="403500"/>
          </a:xfrm>
        </p:grpSpPr>
        <p:sp>
          <p:nvSpPr>
            <p:cNvPr id="397" name="Google Shape;397;p28"/>
            <p:cNvSpPr txBox="1"/>
            <p:nvPr/>
          </p:nvSpPr>
          <p:spPr>
            <a:xfrm>
              <a:off x="773846" y="4552263"/>
              <a:ext cx="19848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Connection from 180 degrees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5167046" y="4552263"/>
              <a:ext cx="32031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Rotate receiver 180 degrees off-axis and run program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Identification</a:t>
            </a:r>
            <a:endParaRPr/>
          </a:p>
        </p:txBody>
      </p:sp>
      <p:sp>
        <p:nvSpPr>
          <p:cNvPr id="404" name="Google Shape;404;p29"/>
          <p:cNvSpPr txBox="1"/>
          <p:nvPr>
            <p:ph idx="2" type="body"/>
          </p:nvPr>
        </p:nvSpPr>
        <p:spPr>
          <a:xfrm>
            <a:off x="529125" y="1656775"/>
            <a:ext cx="27594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Failure of parts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Issues with arduino boards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Possible faulty components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Parts easily break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Bugs in code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Hardware Inexperience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Wiring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Micro-controllers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p29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06" name="Google Shape;406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4" name="Google Shape;414;p29"/>
          <p:cNvPicPr preferRelativeResize="0"/>
          <p:nvPr/>
        </p:nvPicPr>
        <p:blipFill rotWithShape="1">
          <a:blip r:embed="rId3">
            <a:alphaModFix/>
          </a:blip>
          <a:srcRect b="0" l="641" r="641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9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Recommendations/Justifications</a:t>
            </a:r>
            <a:endParaRPr/>
          </a:p>
        </p:txBody>
      </p:sp>
      <p:sp>
        <p:nvSpPr>
          <p:cNvPr id="422" name="Google Shape;422;p30"/>
          <p:cNvSpPr txBox="1"/>
          <p:nvPr>
            <p:ph idx="1" type="body"/>
          </p:nvPr>
        </p:nvSpPr>
        <p:spPr>
          <a:xfrm>
            <a:off x="1297500" y="1371400"/>
            <a:ext cx="3454500" cy="24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Meet our client -  JP Hansen. He designed the robot for this capstone project and the previous iteration.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</a:rPr>
              <a:t>JP has suggested that we install GPS modules and </a:t>
            </a:r>
            <a:r>
              <a:rPr lang="en-GB" sz="1500">
                <a:solidFill>
                  <a:schemeClr val="accent2"/>
                </a:solidFill>
              </a:rPr>
              <a:t>accelerometers</a:t>
            </a:r>
            <a:r>
              <a:rPr lang="en-GB" sz="1500">
                <a:solidFill>
                  <a:schemeClr val="accent2"/>
                </a:solidFill>
              </a:rPr>
              <a:t> into the devices in order to implement this rough adjustment software. </a:t>
            </a:r>
            <a:endParaRPr sz="1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Since he has </a:t>
            </a:r>
            <a:r>
              <a:rPr lang="en-GB" sz="1500">
                <a:solidFill>
                  <a:srgbClr val="FFFFFF"/>
                </a:solidFill>
              </a:rPr>
              <a:t>experience and knowledge about this technology, we have decided to take his advice for our plan. </a:t>
            </a:r>
            <a:endParaRPr sz="1400"/>
          </a:p>
        </p:txBody>
      </p:sp>
      <p:sp>
        <p:nvSpPr>
          <p:cNvPr id="423" name="Google Shape;4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424" name="Google Shape;4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1457250"/>
            <a:ext cx="2727002" cy="318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Schedule</a:t>
            </a:r>
            <a:endParaRPr/>
          </a:p>
        </p:txBody>
      </p:sp>
      <p:sp>
        <p:nvSpPr>
          <p:cNvPr id="430" name="Google Shape;430;p31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1164261" y="2977850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Developing a plan 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1171161" y="324407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Sourcing documents vital to project: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Plan (DVP, Budget, Project 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Schedule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24006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2308571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Testing of previous work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2315475" y="3244075"/>
            <a:ext cx="11364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Acquiring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testing of previous designs and code.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Starting code design process for our algorithm.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1"/>
          <p:cNvSpPr txBox="1"/>
          <p:nvPr/>
        </p:nvSpPr>
        <p:spPr>
          <a:xfrm>
            <a:off x="3445079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Development of code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3451979" y="324407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Developing the code necessary to carry out tasks.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4578825" y="2977850"/>
            <a:ext cx="1305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1"/>
          <p:cNvSpPr txBox="1"/>
          <p:nvPr/>
        </p:nvSpPr>
        <p:spPr>
          <a:xfrm>
            <a:off x="4585734" y="32440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Installing all the new parts, getting the code to compile and run properly.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1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1"/>
          <p:cNvSpPr txBox="1"/>
          <p:nvPr/>
        </p:nvSpPr>
        <p:spPr>
          <a:xfrm>
            <a:off x="5709222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Feedback and Adjustments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5716122" y="32440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Sharing our work with our client, </a:t>
            </a: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receiving</a:t>
            </a: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feedback for final changes.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 - 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1"/>
          <p:cNvSpPr txBox="1"/>
          <p:nvPr/>
        </p:nvSpPr>
        <p:spPr>
          <a:xfrm>
            <a:off x="6843359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Project Close</a:t>
            </a:r>
            <a:endParaRPr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1"/>
          <p:cNvSpPr txBox="1"/>
          <p:nvPr/>
        </p:nvSpPr>
        <p:spPr>
          <a:xfrm>
            <a:off x="6850259" y="32440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Finishing out the project with final documents and presentations.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8" name="Google Shape;448;p31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31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451" name="Google Shape;451;p31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1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454" name="Google Shape;454;p31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31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457" name="Google Shape;457;p31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1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460" name="Google Shape;460;p31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31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62" name="Google Shape;462;p31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463" name="Google Shape;463;p31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1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65" name="Google Shape;465;p31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sp>
        <p:nvSpPr>
          <p:cNvPr id="466" name="Google Shape;466;p31"/>
          <p:cNvSpPr txBox="1"/>
          <p:nvPr>
            <p:ph idx="12" type="sldNum"/>
          </p:nvPr>
        </p:nvSpPr>
        <p:spPr>
          <a:xfrm>
            <a:off x="8479358" y="45165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 Breakdown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$300 Total</a:t>
            </a:r>
            <a:endParaRPr sz="1200"/>
          </a:p>
        </p:txBody>
      </p:sp>
      <p:sp>
        <p:nvSpPr>
          <p:cNvPr id="472" name="Google Shape;472;p32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GPS Modules</a:t>
            </a:r>
            <a:endParaRPr/>
          </a:p>
        </p:txBody>
      </p:sp>
      <p:sp>
        <p:nvSpPr>
          <p:cNvPr id="473" name="Google Shape;473;p32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Estimated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Amount: $100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812750" y="3320125"/>
            <a:ext cx="2137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Accelerometers</a:t>
            </a:r>
            <a:endParaRPr/>
          </a:p>
        </p:txBody>
      </p:sp>
      <p:sp>
        <p:nvSpPr>
          <p:cNvPr id="475" name="Google Shape;475;p32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Amount: $100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2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Connectors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Amount: $50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Possible Arduino Board</a:t>
            </a:r>
            <a:endParaRPr/>
          </a:p>
        </p:txBody>
      </p:sp>
      <p:sp>
        <p:nvSpPr>
          <p:cNvPr id="479" name="Google Shape;479;p32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Amount:  $50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0" name="Google Shape;480;p32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2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2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266124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2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4630327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2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8854120" name="adj1"/>
              <a:gd fmla="val 13889644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8304469" name="adj1"/>
              <a:gd fmla="val 15568614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2"/>
          <p:cNvGrpSpPr/>
          <p:nvPr/>
        </p:nvGrpSpPr>
        <p:grpSpPr>
          <a:xfrm rot="-3051277">
            <a:off x="5163011" y="2132723"/>
            <a:ext cx="737789" cy="737789"/>
            <a:chOff x="5428888" y="2158023"/>
            <a:chExt cx="828900" cy="828900"/>
          </a:xfrm>
        </p:grpSpPr>
        <p:sp>
          <p:nvSpPr>
            <p:cNvPr id="489" name="Google Shape;489;p3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2"/>
          <p:cNvSpPr txBox="1"/>
          <p:nvPr/>
        </p:nvSpPr>
        <p:spPr>
          <a:xfrm>
            <a:off x="4505033" y="29221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93" name="Google Shape;493;p32"/>
          <p:cNvGrpSpPr/>
          <p:nvPr/>
        </p:nvGrpSpPr>
        <p:grpSpPr>
          <a:xfrm>
            <a:off x="3103562" y="2922158"/>
            <a:ext cx="737729" cy="737729"/>
            <a:chOff x="2920647" y="2157958"/>
            <a:chExt cx="827700" cy="827700"/>
          </a:xfrm>
        </p:grpSpPr>
        <p:sp>
          <p:nvSpPr>
            <p:cNvPr id="494" name="Google Shape;494;p3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32"/>
          <p:cNvGrpSpPr/>
          <p:nvPr/>
        </p:nvGrpSpPr>
        <p:grpSpPr>
          <a:xfrm rot="-7639961">
            <a:off x="4947609" y="3499053"/>
            <a:ext cx="737836" cy="737836"/>
            <a:chOff x="2920647" y="2157958"/>
            <a:chExt cx="827700" cy="827700"/>
          </a:xfrm>
        </p:grpSpPr>
        <p:sp>
          <p:nvSpPr>
            <p:cNvPr id="497" name="Google Shape;497;p3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3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2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502" name="Google Shape;502;p32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503" name="Google Shape;503;p3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2"/>
          <p:cNvSpPr txBox="1"/>
          <p:nvPr/>
        </p:nvSpPr>
        <p:spPr>
          <a:xfrm>
            <a:off x="5062583" y="3599832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3218483" y="305460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32"/>
          <p:cNvSpPr txBox="1"/>
          <p:nvPr/>
        </p:nvSpPr>
        <p:spPr>
          <a:xfrm>
            <a:off x="4353720" y="1723282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32"/>
          <p:cNvSpPr txBox="1"/>
          <p:nvPr/>
        </p:nvSpPr>
        <p:spPr>
          <a:xfrm>
            <a:off x="5277945" y="2320795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GPS Modules</a:t>
            </a:r>
            <a:endParaRPr/>
          </a:p>
        </p:txBody>
      </p:sp>
      <p:sp>
        <p:nvSpPr>
          <p:cNvPr id="514" name="Google Shape;514;p33"/>
          <p:cNvSpPr txBox="1"/>
          <p:nvPr>
            <p:ph idx="1" type="body"/>
          </p:nvPr>
        </p:nvSpPr>
        <p:spPr>
          <a:xfrm>
            <a:off x="4153950" y="1307850"/>
            <a:ext cx="43185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</a:rPr>
              <a:t>We will need two GPS modules:</a:t>
            </a:r>
            <a:endParaRPr sz="1500">
              <a:solidFill>
                <a:schemeClr val="accen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For the laser pointer to gather data about </a:t>
            </a:r>
            <a:r>
              <a:rPr lang="en-GB" sz="1500"/>
              <a:t>it's</a:t>
            </a:r>
            <a:r>
              <a:rPr lang="en-GB" sz="1500"/>
              <a:t> position/where </a:t>
            </a:r>
            <a:r>
              <a:rPr lang="en-GB" sz="1500"/>
              <a:t>it's</a:t>
            </a:r>
            <a:r>
              <a:rPr lang="en-GB" sz="1500"/>
              <a:t> pointing.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For the servo arm that moves to align </a:t>
            </a:r>
            <a:r>
              <a:rPr lang="en-GB" sz="1500"/>
              <a:t>it’s position with the laser for optimal strength.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2"/>
                </a:solidFill>
              </a:rPr>
              <a:t>For this project, our needs will be met from this GT-U7 GPS module.</a:t>
            </a:r>
            <a:endParaRPr sz="1500">
              <a:solidFill>
                <a:schemeClr val="accen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It comes in a two pack.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Operates with a low power consumption.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It is also compatible with NEO-6M (soft requirement from JP)</a:t>
            </a:r>
            <a:endParaRPr sz="1500"/>
          </a:p>
        </p:txBody>
      </p:sp>
      <p:sp>
        <p:nvSpPr>
          <p:cNvPr id="515" name="Google Shape;5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6" name="Google Shape;5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575" y="1027625"/>
            <a:ext cx="2293600" cy="1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50" y="2983100"/>
            <a:ext cx="2165925" cy="216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Accelerometers</a:t>
            </a:r>
            <a:r>
              <a:rPr lang="en-GB"/>
              <a:t> </a:t>
            </a:r>
            <a:endParaRPr/>
          </a:p>
        </p:txBody>
      </p:sp>
      <p:sp>
        <p:nvSpPr>
          <p:cNvPr id="523" name="Google Shape;523;p3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We will also need an </a:t>
            </a:r>
            <a:r>
              <a:rPr lang="en-GB" sz="1600"/>
              <a:t>accelerometer to be used in combination with the GPS module.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-"/>
            </a:pPr>
            <a:r>
              <a:rPr lang="en-GB" sz="1600">
                <a:solidFill>
                  <a:schemeClr val="accent2"/>
                </a:solidFill>
              </a:rPr>
              <a:t>This particular model - the HiLetgo MPU-6050 also serves as a gyroscope. 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This module will be used in combination with the GPS modules on the servo arm.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It will give the servo arm an idea of where the arm is “tilted” in space, and will </a:t>
            </a:r>
            <a:r>
              <a:rPr lang="en-GB" sz="1600"/>
              <a:t>assist</a:t>
            </a:r>
            <a:r>
              <a:rPr lang="en-GB" sz="1600"/>
              <a:t> with the alignment and leveling process.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4" name="Google Shape;5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5" name="Google Shape;5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00" y="853150"/>
            <a:ext cx="4065826" cy="406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Arduino Boards</a:t>
            </a:r>
            <a:endParaRPr/>
          </a:p>
        </p:txBody>
      </p:sp>
      <p:sp>
        <p:nvSpPr>
          <p:cNvPr id="531" name="Google Shape;531;p3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This was the projects most recently used board. But we may not be using it.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Some of the important specs for this project:</a:t>
            </a:r>
            <a:endParaRPr sz="14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It's</a:t>
            </a:r>
            <a:r>
              <a:rPr lang="en-GB"/>
              <a:t> a 32 bit ARM core microcontroller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Contains 54 Digital Input/Output pins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Has an operational voltage of 3.3v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Does not support wifi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We have been </a:t>
            </a:r>
            <a:r>
              <a:rPr lang="en-GB" sz="1400"/>
              <a:t>having</a:t>
            </a:r>
            <a:r>
              <a:rPr lang="en-GB" sz="1400"/>
              <a:t> some connection issues with the current one we have.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May replace it with another UNO Wifi for board communication.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We have been working with JP on a solution. </a:t>
            </a:r>
            <a:endParaRPr sz="1200"/>
          </a:p>
        </p:txBody>
      </p:sp>
      <p:sp>
        <p:nvSpPr>
          <p:cNvPr id="532" name="Google Shape;53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3" name="Google Shape;5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6551" y="1567550"/>
            <a:ext cx="4028099" cy="21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bjective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Conceptual Development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4572000" y="2423075"/>
            <a:ext cx="3189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/Justifications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18"/>
          <p:cNvSpPr txBox="1"/>
          <p:nvPr/>
        </p:nvSpPr>
        <p:spPr>
          <a:xfrm>
            <a:off x="4572001" y="2748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Schedule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45720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Risk Identification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1294301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Validation Plan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4572001" y="3074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Budget Breakdown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4572001" y="3399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Physical Demonstration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Boards and Controllers</a:t>
            </a:r>
            <a:endParaRPr/>
          </a:p>
        </p:txBody>
      </p:sp>
      <p:sp>
        <p:nvSpPr>
          <p:cNvPr id="539" name="Google Shape;539;p36"/>
          <p:cNvSpPr txBox="1"/>
          <p:nvPr>
            <p:ph idx="1" type="body"/>
          </p:nvPr>
        </p:nvSpPr>
        <p:spPr>
          <a:xfrm>
            <a:off x="3972625" y="1080238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For this project we also have access to some other boards we may make use of: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Arduino Uno Rev2 (Wifi)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Arduino Uno (Regular)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Libre Computer Board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40" name="Google Shape;5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1" name="Google Shape;5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50" y="2571750"/>
            <a:ext cx="2985725" cy="29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75" y="804650"/>
            <a:ext cx="3255400" cy="2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700" y="3030238"/>
            <a:ext cx="2948352" cy="206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Connections/Other P</a:t>
            </a:r>
            <a:r>
              <a:rPr lang="en-GB"/>
              <a:t>ossible</a:t>
            </a:r>
            <a:r>
              <a:rPr lang="en-GB"/>
              <a:t> Costs </a:t>
            </a:r>
            <a:endParaRPr/>
          </a:p>
        </p:txBody>
      </p:sp>
      <p:sp>
        <p:nvSpPr>
          <p:cNvPr id="549" name="Google Shape;549;p37"/>
          <p:cNvSpPr txBox="1"/>
          <p:nvPr>
            <p:ph idx="1" type="body"/>
          </p:nvPr>
        </p:nvSpPr>
        <p:spPr>
          <a:xfrm>
            <a:off x="3725325" y="1307850"/>
            <a:ext cx="48153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last section of our budget is a combination of possible new parts and connectors.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lang="en-GB" sz="1500">
                <a:solidFill>
                  <a:schemeClr val="accent2"/>
                </a:solidFill>
              </a:rPr>
              <a:t>JP has kindly extended </a:t>
            </a:r>
            <a:r>
              <a:rPr lang="en-GB" sz="1500">
                <a:solidFill>
                  <a:schemeClr val="accent2"/>
                </a:solidFill>
              </a:rPr>
              <a:t>the offer to 3D print anything we would need if we can’t ourselves. </a:t>
            </a:r>
            <a:endParaRPr sz="15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So the rest of our budget is split between possible cable/connectors and overhead.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lang="en-GB" sz="1500">
                <a:solidFill>
                  <a:schemeClr val="accent2"/>
                </a:solidFill>
              </a:rPr>
              <a:t>This will likely stay just as overhead, we have an abundance of materials from previous work.</a:t>
            </a:r>
            <a:endParaRPr sz="1500">
              <a:solidFill>
                <a:schemeClr val="accent2"/>
              </a:solidFill>
            </a:endParaRPr>
          </a:p>
        </p:txBody>
      </p:sp>
      <p:sp>
        <p:nvSpPr>
          <p:cNvPr id="550" name="Google Shape;5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1" name="Google Shape;5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75" y="1384813"/>
            <a:ext cx="2967350" cy="2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Wiring</a:t>
            </a:r>
            <a:r>
              <a:rPr lang="en-GB"/>
              <a:t> Diagrams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GPS </a:t>
            </a:r>
            <a:r>
              <a:rPr lang="en-GB"/>
              <a:t>and Accelerometer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Using a breadboard</a:t>
            </a:r>
            <a:endParaRPr/>
          </a:p>
        </p:txBody>
      </p:sp>
      <p:sp>
        <p:nvSpPr>
          <p:cNvPr id="557" name="Google Shape;55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2747900" y="0"/>
            <a:ext cx="182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9" name="Google Shape;559;p38"/>
          <p:cNvPicPr preferRelativeResize="0"/>
          <p:nvPr/>
        </p:nvPicPr>
        <p:blipFill rotWithShape="1">
          <a:blip r:embed="rId3">
            <a:alphaModFix/>
          </a:blip>
          <a:srcRect b="0" l="14118" r="0" t="7961"/>
          <a:stretch/>
        </p:blipFill>
        <p:spPr>
          <a:xfrm>
            <a:off x="2936875" y="875325"/>
            <a:ext cx="5545502" cy="339285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8"/>
          <p:cNvSpPr/>
          <p:nvPr/>
        </p:nvSpPr>
        <p:spPr>
          <a:xfrm>
            <a:off x="2960450" y="793750"/>
            <a:ext cx="1398900" cy="6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Wiring Diagrams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GPS and Accelerometer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Directly into an Arduino board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2747900" y="0"/>
            <a:ext cx="182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875" y="304813"/>
            <a:ext cx="4590751" cy="45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9"/>
          <p:cNvSpPr/>
          <p:nvPr/>
        </p:nvSpPr>
        <p:spPr>
          <a:xfrm>
            <a:off x="3699500" y="2709000"/>
            <a:ext cx="262500" cy="66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 txBox="1"/>
          <p:nvPr>
            <p:ph type="title"/>
          </p:nvPr>
        </p:nvSpPr>
        <p:spPr>
          <a:xfrm>
            <a:off x="702850" y="1708625"/>
            <a:ext cx="37068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Current Progress on Project</a:t>
            </a:r>
            <a:endParaRPr/>
          </a:p>
        </p:txBody>
      </p:sp>
      <p:sp>
        <p:nvSpPr>
          <p:cNvPr id="575" name="Google Shape;575;p40"/>
          <p:cNvSpPr txBox="1"/>
          <p:nvPr>
            <p:ph idx="1" type="body"/>
          </p:nvPr>
        </p:nvSpPr>
        <p:spPr>
          <a:xfrm>
            <a:off x="702850" y="3476225"/>
            <a:ext cx="72711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Over the </a:t>
            </a:r>
            <a:r>
              <a:rPr lang="en-GB" sz="2000"/>
              <a:t>next</a:t>
            </a:r>
            <a:r>
              <a:rPr lang="en-GB" sz="2000"/>
              <a:t> few slides we will take a look at the progress we’ve made so far on the project. </a:t>
            </a:r>
            <a:endParaRPr sz="2000"/>
          </a:p>
        </p:txBody>
      </p:sp>
      <p:sp>
        <p:nvSpPr>
          <p:cNvPr id="576" name="Google Shape;5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577" name="Google Shape;5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050" y="1118750"/>
            <a:ext cx="3665401" cy="20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>
            <p:ph type="title"/>
          </p:nvPr>
        </p:nvSpPr>
        <p:spPr>
          <a:xfrm>
            <a:off x="1297500" y="148495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Developed Key Project Documents and Ideas</a:t>
            </a:r>
            <a:endParaRPr/>
          </a:p>
        </p:txBody>
      </p:sp>
      <p:sp>
        <p:nvSpPr>
          <p:cNvPr id="583" name="Google Shape;583;p4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Finishing the final few documents before we undergo the coding process:</a:t>
            </a:r>
            <a:endParaRPr sz="1500"/>
          </a:p>
        </p:txBody>
      </p:sp>
      <p:sp>
        <p:nvSpPr>
          <p:cNvPr id="584" name="Google Shape;584;p41"/>
          <p:cNvSpPr txBox="1"/>
          <p:nvPr>
            <p:ph idx="2" type="body"/>
          </p:nvPr>
        </p:nvSpPr>
        <p:spPr>
          <a:xfrm>
            <a:off x="4637625" y="148495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lang="en-GB" sz="1500">
                <a:solidFill>
                  <a:schemeClr val="accent2"/>
                </a:solidFill>
              </a:rPr>
              <a:t>Created our </a:t>
            </a:r>
            <a:r>
              <a:rPr lang="en-GB" sz="1500" u="sng">
                <a:solidFill>
                  <a:schemeClr val="accent2"/>
                </a:solidFill>
              </a:rPr>
              <a:t>Project Definition</a:t>
            </a:r>
            <a:r>
              <a:rPr lang="en-GB" sz="1500">
                <a:solidFill>
                  <a:schemeClr val="accent2"/>
                </a:solidFill>
              </a:rPr>
              <a:t>:</a:t>
            </a:r>
            <a:endParaRPr sz="15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Value Proposition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Product Requirement Document (PRD)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lang="en-GB" sz="1500">
                <a:solidFill>
                  <a:schemeClr val="accent2"/>
                </a:solidFill>
              </a:rPr>
              <a:t>Our </a:t>
            </a:r>
            <a:r>
              <a:rPr lang="en-GB" sz="1500" u="sng">
                <a:solidFill>
                  <a:schemeClr val="accent2"/>
                </a:solidFill>
              </a:rPr>
              <a:t>P</a:t>
            </a:r>
            <a:r>
              <a:rPr lang="en-GB" sz="1500" u="sng">
                <a:solidFill>
                  <a:schemeClr val="accent2"/>
                </a:solidFill>
              </a:rPr>
              <a:t>roject Plan</a:t>
            </a:r>
            <a:r>
              <a:rPr lang="en-GB" sz="1500">
                <a:solidFill>
                  <a:schemeClr val="accent2"/>
                </a:solidFill>
              </a:rPr>
              <a:t> which </a:t>
            </a:r>
            <a:r>
              <a:rPr lang="en-GB" sz="1500">
                <a:solidFill>
                  <a:schemeClr val="accent2"/>
                </a:solidFill>
              </a:rPr>
              <a:t>includes:</a:t>
            </a:r>
            <a:endParaRPr sz="15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Project Schedule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Budget Estimates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Design Validation Plan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lang="en-GB" sz="1500">
                <a:solidFill>
                  <a:schemeClr val="accent2"/>
                </a:solidFill>
              </a:rPr>
              <a:t>Sourced our </a:t>
            </a:r>
            <a:r>
              <a:rPr lang="en-GB" sz="1500" u="sng">
                <a:solidFill>
                  <a:schemeClr val="accent2"/>
                </a:solidFill>
              </a:rPr>
              <a:t>Concept Design Review</a:t>
            </a:r>
            <a:r>
              <a:rPr lang="en-GB" sz="1500">
                <a:solidFill>
                  <a:schemeClr val="accent2"/>
                </a:solidFill>
              </a:rPr>
              <a:t>:</a:t>
            </a:r>
            <a:endParaRPr sz="1500">
              <a:solidFill>
                <a:schemeClr val="accen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Final preparations before we undergo the coding process and modifications to the design. 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5" name="Google Shape;5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are we now? </a:t>
            </a:r>
            <a:endParaRPr/>
          </a:p>
        </p:txBody>
      </p:sp>
      <p:sp>
        <p:nvSpPr>
          <p:cNvPr id="591" name="Google Shape;591;p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Currently we just finished </a:t>
            </a:r>
            <a:r>
              <a:rPr lang="en-GB" sz="1500"/>
              <a:t>examining</a:t>
            </a:r>
            <a:r>
              <a:rPr lang="en-GB" sz="1500"/>
              <a:t> the previous design and code base. Got it mostly working, still working out some issues.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We have had some issues connecting to our current arduino due setup.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After our concept design review we will start the coding process.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We will be applying the waterfall programming process.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/>
              <a:t>This simply means a </a:t>
            </a:r>
            <a:r>
              <a:rPr lang="en-GB" sz="1300"/>
              <a:t>sequential</a:t>
            </a:r>
            <a:r>
              <a:rPr lang="en-GB" sz="1300"/>
              <a:t> approach where each phase finishes before the next starts.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92" name="Google Shape;5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25" y="1567550"/>
            <a:ext cx="3636900" cy="29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Physical Demonstration</a:t>
            </a:r>
            <a:endParaRPr/>
          </a:p>
        </p:txBody>
      </p:sp>
      <p:grpSp>
        <p:nvGrpSpPr>
          <p:cNvPr id="599" name="Google Shape;599;p43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600" name="Google Shape;600;p4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8" name="Google Shape;608;p43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3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16" name="Google Shape;616;p4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Any questions?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Email: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burg1648@vandals.uidaho.edu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18" name="Google Shape;618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6" name="Google Shape;626;p44"/>
          <p:cNvPicPr preferRelativeResize="0"/>
          <p:nvPr/>
        </p:nvPicPr>
        <p:blipFill rotWithShape="1">
          <a:blip r:embed="rId3">
            <a:alphaModFix/>
          </a:blip>
          <a:srcRect b="12012" l="0" r="0" t="1200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629" name="Google Shape;6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6578" y="3796850"/>
            <a:ext cx="1166762" cy="97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851" y="1769598"/>
            <a:ext cx="1417274" cy="141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075" y="1769862"/>
            <a:ext cx="1417275" cy="14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0" y="1381300"/>
            <a:ext cx="45720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</a:t>
            </a:r>
            <a:r>
              <a:rPr lang="en-GB" sz="1500"/>
              <a:t>o implement and test embedded software to drive a robotic arm for optical beam alignment between two devices.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 will be </a:t>
            </a:r>
            <a:r>
              <a:rPr lang="en-GB" sz="1500"/>
              <a:t>implementing</a:t>
            </a:r>
            <a:r>
              <a:rPr lang="en-GB" sz="1500"/>
              <a:t> the rough alignment software that will then utilize the minor adjustment software that was created in last year’s capstone.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59" name="Google Shape;2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1300"/>
            <a:ext cx="4572001" cy="26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Proposition</a:t>
            </a:r>
            <a:endParaRPr/>
          </a:p>
        </p:txBody>
      </p:sp>
      <p:sp>
        <p:nvSpPr>
          <p:cNvPr id="265" name="Google Shape;265;p20"/>
          <p:cNvSpPr txBox="1"/>
          <p:nvPr>
            <p:ph idx="1" type="body"/>
          </p:nvPr>
        </p:nvSpPr>
        <p:spPr>
          <a:xfrm>
            <a:off x="2805175" y="941450"/>
            <a:ext cx="6091800" cy="31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Optical transfer allows for far greater transfer capacity than using electricity.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en-GB" sz="1500">
                <a:solidFill>
                  <a:schemeClr val="accent2"/>
                </a:solidFill>
              </a:rPr>
              <a:t>It can be implemented in a cost effective, yet environmentally friendly way via lasers. </a:t>
            </a:r>
            <a:endParaRPr sz="15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Laser data transfer requires very precise alignment between two devices, and often takes hours of labor to establish a single connection.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en-GB" sz="1500">
                <a:solidFill>
                  <a:schemeClr val="accent2"/>
                </a:solidFill>
              </a:rPr>
              <a:t>We will design software which utilizes GPS that enables the devices to align and form a connection with a single button press. 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6" name="Google Shape;2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3850"/>
            <a:ext cx="3108300" cy="3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350" y="998597"/>
            <a:ext cx="1590749" cy="15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702850" y="1708625"/>
            <a:ext cx="37068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Real World Application</a:t>
            </a:r>
            <a:endParaRPr/>
          </a:p>
        </p:txBody>
      </p:sp>
      <p:sp>
        <p:nvSpPr>
          <p:cNvPr id="274" name="Google Shape;274;p21"/>
          <p:cNvSpPr txBox="1"/>
          <p:nvPr>
            <p:ph idx="1" type="body"/>
          </p:nvPr>
        </p:nvSpPr>
        <p:spPr>
          <a:xfrm>
            <a:off x="702850" y="3625275"/>
            <a:ext cx="35154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Our work will make contributions towards the Hansen Photonics Axon device.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The Axon device will enable the copying, multiplexing, and demultiplexing of optical signals at light speed and low cost.</a:t>
            </a:r>
            <a:endParaRPr sz="1400"/>
          </a:p>
        </p:txBody>
      </p:sp>
      <p:sp>
        <p:nvSpPr>
          <p:cNvPr id="275" name="Google Shape;27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76" name="Google Shape;2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325" y="577450"/>
            <a:ext cx="2498475" cy="23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4409650" y="3711900"/>
            <a:ext cx="3333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This will ultimately lead to alternative cost effective solutions for server </a:t>
            </a:r>
            <a:r>
              <a:rPr lang="en-GB" sz="1400"/>
              <a:t>setups</a:t>
            </a:r>
            <a:r>
              <a:rPr lang="en-GB" sz="1400"/>
              <a:t>. 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/>
          <p:nvPr/>
        </p:nvSpPr>
        <p:spPr>
          <a:xfrm rot="-8102192">
            <a:off x="5026140" y="3819645"/>
            <a:ext cx="3327504" cy="829861"/>
          </a:xfrm>
          <a:prstGeom prst="trapezoid">
            <a:avLst>
              <a:gd fmla="val 97201" name="adj"/>
            </a:avLst>
          </a:prstGeom>
          <a:solidFill>
            <a:srgbClr val="21212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85641">
            <a:off x="6160260" y="3928360"/>
            <a:ext cx="1331582" cy="95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/>
          <p:nvPr/>
        </p:nvSpPr>
        <p:spPr>
          <a:xfrm>
            <a:off x="5733975" y="1340600"/>
            <a:ext cx="655500" cy="6714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2"/>
          <p:cNvSpPr txBox="1"/>
          <p:nvPr>
            <p:ph type="title"/>
          </p:nvPr>
        </p:nvSpPr>
        <p:spPr>
          <a:xfrm>
            <a:off x="1297500" y="393750"/>
            <a:ext cx="5337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- Laser Data Transfer</a:t>
            </a:r>
            <a:endParaRPr/>
          </a:p>
        </p:txBody>
      </p:sp>
      <p:sp>
        <p:nvSpPr>
          <p:cNvPr id="286" name="Google Shape;286;p22"/>
          <p:cNvSpPr txBox="1"/>
          <p:nvPr>
            <p:ph idx="1" type="body"/>
          </p:nvPr>
        </p:nvSpPr>
        <p:spPr>
          <a:xfrm>
            <a:off x="1297500" y="1186125"/>
            <a:ext cx="3798900" cy="30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Fiber and network cables are fast and secure, but often expensive, and require physical connections. 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 sz="1400">
                <a:solidFill>
                  <a:schemeClr val="accent2"/>
                </a:solidFill>
              </a:rPr>
              <a:t>Wifi has no cables and can be fast, but struggles with security vulnerabilities and has a hard cap on transfer speeds. </a:t>
            </a:r>
            <a:endParaRPr sz="1400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 Our technology will look to take the best of both implementations without their drawbacks. 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7" name="Google Shape;287;p22"/>
          <p:cNvPicPr preferRelativeResize="0"/>
          <p:nvPr/>
        </p:nvPicPr>
        <p:blipFill rotWithShape="1">
          <a:blip r:embed="rId3">
            <a:alphaModFix/>
          </a:blip>
          <a:srcRect b="-126479" l="-44668" r="-25951" t="-11219"/>
          <a:stretch/>
        </p:blipFill>
        <p:spPr>
          <a:xfrm rot="-5400000">
            <a:off x="5805800" y="2770400"/>
            <a:ext cx="2337600" cy="2345400"/>
          </a:xfrm>
          <a:prstGeom prst="diagStripe">
            <a:avLst>
              <a:gd fmla="val 50445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22"/>
          <p:cNvPicPr preferRelativeResize="0"/>
          <p:nvPr/>
        </p:nvPicPr>
        <p:blipFill rotWithShape="1">
          <a:blip r:embed="rId4">
            <a:alphaModFix/>
          </a:blip>
          <a:srcRect b="-39676" l="-4103" r="-31766" t="-1069"/>
          <a:stretch/>
        </p:blipFill>
        <p:spPr>
          <a:xfrm rot="-5400000">
            <a:off x="5727675" y="1346900"/>
            <a:ext cx="2504700" cy="2492100"/>
          </a:xfrm>
          <a:prstGeom prst="diagStripe">
            <a:avLst>
              <a:gd fmla="val 50445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22"/>
          <p:cNvPicPr preferRelativeResize="0"/>
          <p:nvPr/>
        </p:nvPicPr>
        <p:blipFill rotWithShape="1">
          <a:blip r:embed="rId5">
            <a:alphaModFix/>
          </a:blip>
          <a:srcRect b="0" l="16727" r="16734" t="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22"/>
          <p:cNvSpPr/>
          <p:nvPr/>
        </p:nvSpPr>
        <p:spPr>
          <a:xfrm rot="10800000">
            <a:off x="6968600" y="3921050"/>
            <a:ext cx="528900" cy="527400"/>
          </a:xfrm>
          <a:prstGeom prst="rtTriangle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7497500" y="3124975"/>
            <a:ext cx="728700" cy="7203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2"/>
          <p:cNvSpPr/>
          <p:nvPr/>
        </p:nvSpPr>
        <p:spPr>
          <a:xfrm rot="10800000">
            <a:off x="6855975" y="3718100"/>
            <a:ext cx="833700" cy="127200"/>
          </a:xfrm>
          <a:prstGeom prst="trapezoid">
            <a:avLst>
              <a:gd fmla="val 98113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6295825" y="4448450"/>
            <a:ext cx="603300" cy="608400"/>
          </a:xfrm>
          <a:prstGeom prst="rtTriangle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125" y="831050"/>
            <a:ext cx="2205875" cy="105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1297500" y="393750"/>
            <a:ext cx="51585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- Hansen Photonics</a:t>
            </a:r>
            <a:endParaRPr/>
          </a:p>
        </p:txBody>
      </p:sp>
      <p:sp>
        <p:nvSpPr>
          <p:cNvPr id="301" name="Google Shape;301;p23"/>
          <p:cNvSpPr txBox="1"/>
          <p:nvPr>
            <p:ph idx="1" type="body"/>
          </p:nvPr>
        </p:nvSpPr>
        <p:spPr>
          <a:xfrm>
            <a:off x="628025" y="1363800"/>
            <a:ext cx="4468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Hansen Photonics Incorporated is a small, family company located in Burien, Washington.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</a:pPr>
            <a:r>
              <a:rPr lang="en-GB" sz="1500">
                <a:solidFill>
                  <a:schemeClr val="accent2"/>
                </a:solidFill>
              </a:rPr>
              <a:t>They contribute to the computer networking industry with patents that cover modular networking hardware devices and systems.</a:t>
            </a:r>
            <a:endParaRPr sz="1500">
              <a:solidFill>
                <a:schemeClr val="accen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 HPI works with universities, environmental science centers, and small businesses to help provide new, cutting-edge hardware solutions for everyone.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03" name="Google Shape;3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050" y="1363788"/>
            <a:ext cx="2141824" cy="21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Requirements</a:t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1297500" y="17436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0" name="Google Shape;310;p24"/>
          <p:cNvSpPr txBox="1"/>
          <p:nvPr>
            <p:ph idx="1" type="body"/>
          </p:nvPr>
        </p:nvSpPr>
        <p:spPr>
          <a:xfrm>
            <a:off x="2030400" y="1780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This alignment process shall work at a minimum distance of 6 feet.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1297500" y="23553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2" name="Google Shape;312;p24"/>
          <p:cNvSpPr txBox="1"/>
          <p:nvPr>
            <p:ph idx="1" type="body"/>
          </p:nvPr>
        </p:nvSpPr>
        <p:spPr>
          <a:xfrm>
            <a:off x="2030400" y="23971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After beginning the program, the alignment process shall be fully automatic.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1297500" y="29882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4" name="Google Shape;314;p24"/>
          <p:cNvSpPr txBox="1"/>
          <p:nvPr>
            <p:ph idx="1" type="body"/>
          </p:nvPr>
        </p:nvSpPr>
        <p:spPr>
          <a:xfrm>
            <a:off x="2030400" y="30614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devices shall weigh fewer than 10 lbs each.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1297500" y="36215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7" name="Google Shape;317;p24"/>
          <p:cNvSpPr txBox="1"/>
          <p:nvPr>
            <p:ph idx="1" type="body"/>
          </p:nvPr>
        </p:nvSpPr>
        <p:spPr>
          <a:xfrm>
            <a:off x="2030400" y="3663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program shall be written in a modular style.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Conceptual Development</a:t>
            </a:r>
            <a:endParaRPr/>
          </a:p>
        </p:txBody>
      </p:sp>
      <p:sp>
        <p:nvSpPr>
          <p:cNvPr id="323" name="Google Shape;323;p25"/>
          <p:cNvSpPr txBox="1"/>
          <p:nvPr>
            <p:ph idx="1" type="body"/>
          </p:nvPr>
        </p:nvSpPr>
        <p:spPr>
          <a:xfrm>
            <a:off x="1297500" y="1440525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The process our code and design will go through every time it operates: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 sz="1400">
                <a:solidFill>
                  <a:srgbClr val="FFFFFF"/>
                </a:solidFill>
              </a:rPr>
              <a:t>Acquiring</a:t>
            </a:r>
            <a:r>
              <a:rPr lang="en-GB" sz="1400">
                <a:solidFill>
                  <a:srgbClr val="FFFFFF"/>
                </a:solidFill>
              </a:rPr>
              <a:t> positional data of laser and servo arm  </a:t>
            </a:r>
            <a:endParaRPr sz="14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</a:pPr>
            <a:r>
              <a:rPr lang="en-GB" sz="1200">
                <a:solidFill>
                  <a:srgbClr val="FFFFFF"/>
                </a:solidFill>
              </a:rPr>
              <a:t>GPS module + </a:t>
            </a:r>
            <a:r>
              <a:rPr lang="en-GB" sz="1200">
                <a:solidFill>
                  <a:srgbClr val="FFFFFF"/>
                </a:solidFill>
              </a:rPr>
              <a:t>accelerometer</a:t>
            </a:r>
            <a:r>
              <a:rPr lang="en-GB" sz="1200">
                <a:solidFill>
                  <a:srgbClr val="FFFFFF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 sz="1400">
                <a:solidFill>
                  <a:srgbClr val="FFFFFF"/>
                </a:solidFill>
              </a:rPr>
              <a:t>Communication Between boards </a:t>
            </a:r>
            <a:endParaRPr sz="14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lphaLcPeriod"/>
            </a:pPr>
            <a:r>
              <a:rPr lang="en-GB" sz="1200">
                <a:solidFill>
                  <a:srgbClr val="FFFFFF"/>
                </a:solidFill>
              </a:rPr>
              <a:t>Wifi vs wired </a:t>
            </a:r>
            <a:endParaRPr sz="12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-GB" sz="1400">
                <a:solidFill>
                  <a:srgbClr val="FFFFFF"/>
                </a:solidFill>
              </a:rPr>
              <a:t>Code for </a:t>
            </a:r>
            <a:r>
              <a:rPr lang="en-GB" sz="1400">
                <a:solidFill>
                  <a:srgbClr val="FFFFFF"/>
                </a:solidFill>
              </a:rPr>
              <a:t>the</a:t>
            </a:r>
            <a:r>
              <a:rPr lang="en-GB" sz="1400">
                <a:solidFill>
                  <a:srgbClr val="FFFFFF"/>
                </a:solidFill>
              </a:rPr>
              <a:t> alignment process 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4660375" y="46708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for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alignment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process is executed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4956567" y="39330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6645213" y="357957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6695463" y="362982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5"/>
          <p:cNvGrpSpPr/>
          <p:nvPr/>
        </p:nvGrpSpPr>
        <p:grpSpPr>
          <a:xfrm>
            <a:off x="4691850" y="3579575"/>
            <a:ext cx="1018200" cy="1018200"/>
            <a:chOff x="1359550" y="3154500"/>
            <a:chExt cx="1018200" cy="1018200"/>
          </a:xfrm>
        </p:grpSpPr>
        <p:sp>
          <p:nvSpPr>
            <p:cNvPr id="329" name="Google Shape;329;p2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   3</a:t>
              </a:r>
              <a:endParaRPr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33" name="Google Shape;333;p25"/>
          <p:cNvSpPr/>
          <p:nvPr/>
        </p:nvSpPr>
        <p:spPr>
          <a:xfrm>
            <a:off x="6695463" y="3629825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6826263" y="376062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6625325" y="46708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Maintain optimal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signal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strength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6921517" y="39330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2788726" y="35293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2838976" y="35795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2838976" y="3579575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>
            <a:off x="2969776" y="37103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2771272" y="462061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Boards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communicate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positions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3072724" y="38828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5"/>
          <p:cNvSpPr/>
          <p:nvPr/>
        </p:nvSpPr>
        <p:spPr>
          <a:xfrm>
            <a:off x="900384" y="35293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950634" y="35795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950634" y="35795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1081434" y="37103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882175" y="462061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 positional data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1178367" y="38828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